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</p:sldIdLst>
  <p:sldSz cx="9144000" cy="6858000" type="screen4x3"/>
  <p:notesSz cx="6608763" cy="86868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333CC"/>
    <a:srgbClr val="CC0000"/>
    <a:srgbClr val="0033CC"/>
    <a:srgbClr val="0000FF"/>
    <a:srgbClr val="FF0000"/>
    <a:srgbClr val="0066FF"/>
    <a:srgbClr val="00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434" autoAdjust="0"/>
  </p:normalViewPr>
  <p:slideViewPr>
    <p:cSldViewPr>
      <p:cViewPr varScale="1">
        <p:scale>
          <a:sx n="73" d="100"/>
          <a:sy n="73" d="100"/>
        </p:scale>
        <p:origin x="-13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>
            <a:lvl1pPr defTabSz="874713">
              <a:defRPr sz="1100">
                <a:latin typeface="Arial" charset="0"/>
              </a:defRPr>
            </a:lvl1pPr>
          </a:lstStyle>
          <a:p>
            <a:endParaRPr lang="sr-Latn-CS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43325" y="0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>
            <a:lvl1pPr algn="r" defTabSz="874713">
              <a:defRPr sz="1100">
                <a:latin typeface="Arial" charset="0"/>
              </a:defRPr>
            </a:lvl1pPr>
          </a:lstStyle>
          <a:p>
            <a:endParaRPr lang="sr-Latn-CS"/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250238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b" anchorCtr="0" compatLnSpc="1">
            <a:prstTxWarp prst="textNoShape">
              <a:avLst/>
            </a:prstTxWarp>
          </a:bodyPr>
          <a:lstStyle>
            <a:lvl1pPr defTabSz="874713">
              <a:defRPr sz="1100">
                <a:latin typeface="Arial" charset="0"/>
              </a:defRPr>
            </a:lvl1pPr>
          </a:lstStyle>
          <a:p>
            <a:endParaRPr lang="sr-Latn-CS"/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43325" y="8250238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b" anchorCtr="0" compatLnSpc="1">
            <a:prstTxWarp prst="textNoShape">
              <a:avLst/>
            </a:prstTxWarp>
          </a:bodyPr>
          <a:lstStyle>
            <a:lvl1pPr algn="r" defTabSz="874713">
              <a:defRPr sz="1100">
                <a:latin typeface="Arial" charset="0"/>
              </a:defRPr>
            </a:lvl1pPr>
          </a:lstStyle>
          <a:p>
            <a:fld id="{1FA7B025-D70E-4FF4-A71C-F709CFDBAEB1}" type="slidenum">
              <a:rPr lang="sr-Latn-CS"/>
              <a:pPr/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xmlns="" val="28810475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>
            <a:lvl1pPr defTabSz="874713">
              <a:defRPr sz="1100">
                <a:latin typeface="Arial" charset="0"/>
              </a:defRPr>
            </a:lvl1pPr>
          </a:lstStyle>
          <a:p>
            <a:endParaRPr lang="sr-Latn-C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43325" y="0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>
            <a:lvl1pPr algn="r" defTabSz="874713">
              <a:defRPr sz="1100">
                <a:latin typeface="Arial" charset="0"/>
              </a:defRPr>
            </a:lvl1pPr>
          </a:lstStyle>
          <a:p>
            <a:endParaRPr lang="sr-Latn-CS"/>
          </a:p>
        </p:txBody>
      </p:sp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1888" y="650875"/>
            <a:ext cx="4343400" cy="3257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0400" y="4125913"/>
            <a:ext cx="5287963" cy="391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250238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b" anchorCtr="0" compatLnSpc="1">
            <a:prstTxWarp prst="textNoShape">
              <a:avLst/>
            </a:prstTxWarp>
          </a:bodyPr>
          <a:lstStyle>
            <a:lvl1pPr defTabSz="874713">
              <a:defRPr sz="1100">
                <a:latin typeface="Arial" charset="0"/>
              </a:defRPr>
            </a:lvl1pPr>
          </a:lstStyle>
          <a:p>
            <a:endParaRPr lang="sr-Latn-C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43325" y="8250238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b" anchorCtr="0" compatLnSpc="1">
            <a:prstTxWarp prst="textNoShape">
              <a:avLst/>
            </a:prstTxWarp>
          </a:bodyPr>
          <a:lstStyle>
            <a:lvl1pPr algn="r" defTabSz="874713">
              <a:defRPr sz="1100">
                <a:latin typeface="Arial" charset="0"/>
              </a:defRPr>
            </a:lvl1pPr>
          </a:lstStyle>
          <a:p>
            <a:fld id="{209F161D-E694-47CD-862B-D87A5B0D8139}" type="slidenum">
              <a:rPr lang="sr-Latn-CS"/>
              <a:pPr/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xmlns="" val="40395630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F161D-E694-47CD-862B-D87A5B0D8139}" type="slidenum">
              <a:rPr lang="sr-Latn-CS" smtClean="0"/>
              <a:pPr/>
              <a:t>1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xmlns="" val="25395314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F161D-E694-47CD-862B-D87A5B0D8139}" type="slidenum">
              <a:rPr lang="sr-Latn-CS" smtClean="0"/>
              <a:pPr/>
              <a:t>10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xmlns="" val="15415705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F161D-E694-47CD-862B-D87A5B0D8139}" type="slidenum">
              <a:rPr lang="sr-Latn-CS" smtClean="0"/>
              <a:pPr/>
              <a:t>11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xmlns="" val="36336825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F161D-E694-47CD-862B-D87A5B0D8139}" type="slidenum">
              <a:rPr lang="sr-Latn-CS" smtClean="0"/>
              <a:pPr/>
              <a:t>12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xmlns="" val="8416454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F161D-E694-47CD-862B-D87A5B0D8139}" type="slidenum">
              <a:rPr lang="sr-Latn-CS" smtClean="0"/>
              <a:pPr/>
              <a:t>13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xmlns="" val="30866089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F161D-E694-47CD-862B-D87A5B0D8139}" type="slidenum">
              <a:rPr lang="sr-Latn-CS" smtClean="0"/>
              <a:pPr/>
              <a:t>14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xmlns="" val="31517478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F161D-E694-47CD-862B-D87A5B0D8139}" type="slidenum">
              <a:rPr lang="sr-Latn-CS" smtClean="0"/>
              <a:pPr/>
              <a:t>15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xmlns="" val="6068113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F161D-E694-47CD-862B-D87A5B0D8139}" type="slidenum">
              <a:rPr lang="sr-Latn-CS" smtClean="0"/>
              <a:pPr/>
              <a:t>2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xmlns="" val="39460056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F161D-E694-47CD-862B-D87A5B0D8139}" type="slidenum">
              <a:rPr lang="sr-Latn-CS" smtClean="0"/>
              <a:pPr/>
              <a:t>3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xmlns="" val="14013706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F161D-E694-47CD-862B-D87A5B0D8139}" type="slidenum">
              <a:rPr lang="sr-Latn-CS" smtClean="0"/>
              <a:pPr/>
              <a:t>4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xmlns="" val="17546875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F161D-E694-47CD-862B-D87A5B0D8139}" type="slidenum">
              <a:rPr lang="sr-Latn-CS" smtClean="0"/>
              <a:pPr/>
              <a:t>5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xmlns="" val="24475706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F161D-E694-47CD-862B-D87A5B0D8139}" type="slidenum">
              <a:rPr lang="sr-Latn-CS" smtClean="0"/>
              <a:pPr/>
              <a:t>6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xmlns="" val="36117218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F161D-E694-47CD-862B-D87A5B0D8139}" type="slidenum">
              <a:rPr lang="sr-Latn-CS" smtClean="0"/>
              <a:pPr/>
              <a:t>7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xmlns="" val="20450022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F161D-E694-47CD-862B-D87A5B0D8139}" type="slidenum">
              <a:rPr lang="sr-Latn-CS" smtClean="0"/>
              <a:pPr/>
              <a:t>8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xmlns="" val="38308321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F161D-E694-47CD-862B-D87A5B0D8139}" type="slidenum">
              <a:rPr lang="sr-Latn-CS" smtClean="0"/>
              <a:pPr/>
              <a:t>9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xmlns="" val="3574759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r-Latn-C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AEB50-A54A-4917-8D81-44714DAA9A1D}" type="slidenum">
              <a:rPr lang="sr-Latn-CS" altLang="en-US" smtClean="0"/>
              <a:pPr/>
              <a:t>‹#›</a:t>
            </a:fld>
            <a:endParaRPr lang="sr-Latn-CS" altLang="en-US"/>
          </a:p>
        </p:txBody>
      </p:sp>
      <p:pic>
        <p:nvPicPr>
          <p:cNvPr id="7" name="Picture 4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68263"/>
            <a:ext cx="5040312" cy="120015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609A-3427-4DD9-A0B3-A39B67969C6E}" type="datetimeFigureOut">
              <a:rPr lang="en-US" smtClean="0"/>
              <a:pPr/>
              <a:t>9/27/2020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A3AA6-665D-4482-8C00-C73DEC1703DB}" type="slidenum">
              <a:rPr lang="sr-Latn-CS" altLang="en-US" smtClean="0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609A-3427-4DD9-A0B3-A39B67969C6E}" type="datetimeFigureOut">
              <a:rPr lang="en-US" smtClean="0"/>
              <a:pPr/>
              <a:t>9/27/2020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A60D7-400A-4082-8C72-37C0FFEF1328}" type="slidenum">
              <a:rPr lang="sr-Latn-CS" altLang="en-US" smtClean="0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609A-3427-4DD9-A0B3-A39B67969C6E}" type="datetimeFigureOut">
              <a:rPr lang="en-US" smtClean="0"/>
              <a:pPr/>
              <a:t>9/27/2020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058F3-04CD-4802-B79B-5BD91158B345}" type="slidenum">
              <a:rPr lang="sr-Latn-CS" altLang="en-US" smtClean="0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609A-3427-4DD9-A0B3-A39B67969C6E}" type="datetimeFigureOut">
              <a:rPr lang="en-US" smtClean="0"/>
              <a:pPr/>
              <a:t>9/27/2020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C9D27-AAB8-4901-ABF8-BA1B30FB6C5A}" type="slidenum">
              <a:rPr lang="sr-Latn-CS" altLang="en-US" smtClean="0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609A-3427-4DD9-A0B3-A39B67969C6E}" type="datetimeFigureOut">
              <a:rPr lang="en-US" smtClean="0"/>
              <a:pPr/>
              <a:t>9/27/2020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02D73-7FBE-4AD8-93E8-911CF1F2C625}" type="slidenum">
              <a:rPr lang="sr-Latn-CS" altLang="en-US" smtClean="0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609A-3427-4DD9-A0B3-A39B67969C6E}" type="datetimeFigureOut">
              <a:rPr lang="en-US" smtClean="0"/>
              <a:pPr/>
              <a:t>9/27/2020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07FF6-5ED7-45EB-AE08-F8B6127451F9}" type="slidenum">
              <a:rPr lang="sr-Latn-CS" altLang="en-US" smtClean="0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609A-3427-4DD9-A0B3-A39B67969C6E}" type="datetimeFigureOut">
              <a:rPr lang="en-US" smtClean="0"/>
              <a:pPr/>
              <a:t>9/27/2020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971BE-1666-418E-9211-64509338DFC9}" type="slidenum">
              <a:rPr lang="sr-Latn-CS" altLang="en-US" smtClean="0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609A-3427-4DD9-A0B3-A39B67969C6E}" type="datetimeFigureOut">
              <a:rPr lang="en-US" smtClean="0"/>
              <a:pPr/>
              <a:t>9/27/2020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F677F-CE30-4C71-AAD6-DB536AA71E63}" type="slidenum">
              <a:rPr lang="sr-Latn-CS" altLang="en-US" smtClean="0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609A-3427-4DD9-A0B3-A39B67969C6E}" type="datetimeFigureOut">
              <a:rPr lang="en-US" smtClean="0"/>
              <a:pPr/>
              <a:t>9/27/2020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FA4FC-6481-4B6A-929C-52254523F4D4}" type="slidenum">
              <a:rPr lang="sr-Latn-CS" altLang="en-US" smtClean="0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609A-3427-4DD9-A0B3-A39B67969C6E}" type="datetimeFigureOut">
              <a:rPr lang="en-US" smtClean="0"/>
              <a:pPr/>
              <a:t>9/27/2020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5BA0A-8272-4415-8E5B-CD38C1C7082B}" type="slidenum">
              <a:rPr lang="sr-Latn-CS" altLang="en-US" smtClean="0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5609A-3427-4DD9-A0B3-A39B67969C6E}" type="datetimeFigureOut">
              <a:rPr lang="en-US" smtClean="0"/>
              <a:pPr/>
              <a:t>9/27/2020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C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4E2D99-64A2-4D30-8CD5-43D9814498C6}" type="slidenum">
              <a:rPr lang="sr-Latn-CS" altLang="en-US" smtClean="0"/>
              <a:pPr/>
              <a:t>‹#›</a:t>
            </a:fld>
            <a:endParaRPr lang="sr-Latn-CS" altLang="en-US"/>
          </a:p>
        </p:txBody>
      </p:sp>
      <p:sp>
        <p:nvSpPr>
          <p:cNvPr id="7" name="Line 40"/>
          <p:cNvSpPr>
            <a:spLocks noChangeShapeType="1"/>
          </p:cNvSpPr>
          <p:nvPr userDrawn="1"/>
        </p:nvSpPr>
        <p:spPr bwMode="auto">
          <a:xfrm flipV="1">
            <a:off x="395288" y="1341438"/>
            <a:ext cx="8351837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" name="Line 41"/>
          <p:cNvSpPr>
            <a:spLocks noChangeShapeType="1"/>
          </p:cNvSpPr>
          <p:nvPr userDrawn="1"/>
        </p:nvSpPr>
        <p:spPr bwMode="auto">
          <a:xfrm>
            <a:off x="6084888" y="6597650"/>
            <a:ext cx="2736850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" name="Line 42"/>
          <p:cNvSpPr>
            <a:spLocks noChangeShapeType="1"/>
          </p:cNvSpPr>
          <p:nvPr userDrawn="1"/>
        </p:nvSpPr>
        <p:spPr bwMode="auto">
          <a:xfrm>
            <a:off x="8820150" y="5876925"/>
            <a:ext cx="0" cy="720725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" name="Line 43"/>
          <p:cNvSpPr>
            <a:spLocks noChangeShapeType="1"/>
          </p:cNvSpPr>
          <p:nvPr userDrawn="1"/>
        </p:nvSpPr>
        <p:spPr bwMode="auto">
          <a:xfrm>
            <a:off x="4572000" y="260350"/>
            <a:ext cx="4176713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8788" y="1412875"/>
            <a:ext cx="8216900" cy="2016125"/>
          </a:xfrm>
        </p:spPr>
        <p:txBody>
          <a:bodyPr>
            <a:normAutofit fontScale="90000"/>
          </a:bodyPr>
          <a:lstStyle/>
          <a:p>
            <a:r>
              <a:rPr lang="sr-Cyrl-CS" sz="2500" dirty="0" smtClean="0"/>
              <a:t/>
            </a:r>
            <a:br>
              <a:rPr lang="sr-Cyrl-CS" sz="2500" dirty="0" smtClean="0"/>
            </a:br>
            <a:r>
              <a:rPr lang="sr-Cyrl-CS" sz="2500" dirty="0" smtClean="0"/>
              <a:t/>
            </a:r>
            <a:br>
              <a:rPr lang="sr-Cyrl-CS" sz="2500" dirty="0" smtClean="0"/>
            </a:br>
            <a:r>
              <a:rPr lang="sr-Cyrl-CS" sz="2500" dirty="0" smtClean="0"/>
              <a:t>ИНТЕГРИСАНЕ</a:t>
            </a:r>
            <a:r>
              <a:rPr lang="sr-Latn-CS" sz="2500" dirty="0" smtClean="0"/>
              <a:t> </a:t>
            </a:r>
            <a:r>
              <a:rPr lang="sr-Cyrl-CS" sz="2500" dirty="0"/>
              <a:t>АКАДЕМСКЕ СТУДИЈЕ ФАРМАЦИЈЕ</a:t>
            </a:r>
            <a:br>
              <a:rPr lang="sr-Cyrl-CS" sz="2500" dirty="0"/>
            </a:br>
            <a:r>
              <a:rPr lang="sr-Cyrl-CS" sz="2600" dirty="0" smtClean="0"/>
              <a:t> </a:t>
            </a:r>
            <a:r>
              <a:rPr lang="sr-Cyrl-RS" sz="2600" dirty="0" smtClean="0"/>
              <a:t>Фармакоепидемиологија</a:t>
            </a:r>
            <a:r>
              <a:rPr lang="sr-Cyrl-CS" sz="2500" dirty="0"/>
              <a:t/>
            </a:r>
            <a:br>
              <a:rPr lang="sr-Cyrl-CS" sz="2500" dirty="0"/>
            </a:br>
            <a:r>
              <a:rPr lang="sr-Cyrl-CS" sz="2000" dirty="0"/>
              <a:t/>
            </a:r>
            <a:br>
              <a:rPr lang="sr-Cyrl-CS" sz="2000" dirty="0"/>
            </a:br>
            <a:r>
              <a:rPr lang="sr-Cyrl-CS" sz="2600" dirty="0" smtClean="0">
                <a:solidFill>
                  <a:srgbClr val="CC0000"/>
                </a:solidFill>
              </a:rPr>
              <a:t>Предавање </a:t>
            </a:r>
            <a:r>
              <a:rPr lang="en-US" sz="2600" dirty="0">
                <a:solidFill>
                  <a:srgbClr val="CC0000"/>
                </a:solidFill>
              </a:rPr>
              <a:t>6</a:t>
            </a:r>
            <a:endParaRPr lang="sr-Latn-CS" sz="2600" dirty="0">
              <a:solidFill>
                <a:srgbClr val="CC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3481388"/>
            <a:ext cx="8569325" cy="2590818"/>
          </a:xfrm>
        </p:spPr>
        <p:txBody>
          <a:bodyPr>
            <a:normAutofit/>
          </a:bodyPr>
          <a:lstStyle/>
          <a:p>
            <a:endParaRPr lang="sr-Latn-RS" sz="2600" b="1" dirty="0" smtClean="0">
              <a:solidFill>
                <a:srgbClr val="C00000"/>
              </a:solidFill>
            </a:endParaRPr>
          </a:p>
          <a:p>
            <a:r>
              <a:rPr lang="sr-Cyrl-RS" sz="2800" b="1" dirty="0" smtClean="0">
                <a:solidFill>
                  <a:schemeClr val="tx1"/>
                </a:solidFill>
              </a:rPr>
              <a:t>Студије случај-контрола и укрштене студије</a:t>
            </a:r>
            <a:endParaRPr lang="en-US" sz="2800" b="1" dirty="0" smtClean="0">
              <a:solidFill>
                <a:schemeClr val="tx1"/>
              </a:solidFill>
            </a:endParaRPr>
          </a:p>
          <a:p>
            <a:r>
              <a:rPr lang="sr-Cyrl-RS" sz="3000" dirty="0" smtClean="0">
                <a:solidFill>
                  <a:schemeClr val="tx1"/>
                </a:solidFill>
              </a:rPr>
              <a:t>доц. др Оливера Миловановић</a:t>
            </a:r>
            <a:endParaRPr lang="sr-Latn-CS" sz="3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465"/>
    </mc:Choice>
    <mc:Fallback>
      <p:transition spd="slow" advTm="10465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8788" y="1412875"/>
            <a:ext cx="8216900" cy="2016125"/>
          </a:xfrm>
        </p:spPr>
        <p:txBody>
          <a:bodyPr>
            <a:normAutofit/>
          </a:bodyPr>
          <a:lstStyle/>
          <a:p>
            <a:r>
              <a:rPr lang="sr-Cyrl-CS" sz="2500" dirty="0" smtClean="0"/>
              <a:t/>
            </a:r>
            <a:br>
              <a:rPr lang="sr-Cyrl-CS" sz="2500" dirty="0" smtClean="0"/>
            </a:br>
            <a:r>
              <a:rPr lang="sr-Cyrl-CS" sz="2500" dirty="0" smtClean="0"/>
              <a:t/>
            </a:r>
            <a:br>
              <a:rPr lang="sr-Cyrl-CS" sz="2500" dirty="0" smtClean="0"/>
            </a:br>
            <a:endParaRPr lang="sr-Latn-CS" sz="2600" dirty="0">
              <a:solidFill>
                <a:srgbClr val="CC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412776"/>
            <a:ext cx="8569325" cy="5040560"/>
          </a:xfrm>
        </p:spPr>
        <p:txBody>
          <a:bodyPr>
            <a:normAutofit/>
          </a:bodyPr>
          <a:lstStyle/>
          <a:p>
            <a:r>
              <a:rPr lang="sr-Cyrl-RS" sz="2600" b="1" dirty="0">
                <a:solidFill>
                  <a:schemeClr val="tx1"/>
                </a:solidFill>
              </a:rPr>
              <a:t>Студије случај-контрола</a:t>
            </a:r>
          </a:p>
          <a:p>
            <a:r>
              <a:rPr lang="sr-Cyrl-CS" altLang="en-US" sz="2800" dirty="0">
                <a:solidFill>
                  <a:schemeClr val="tx1"/>
                </a:solidFill>
              </a:rPr>
              <a:t>Интерпретација </a:t>
            </a:r>
            <a:r>
              <a:rPr lang="sr-Cyrl-CS" altLang="en-US" sz="2800" dirty="0" smtClean="0">
                <a:solidFill>
                  <a:schemeClr val="tx1"/>
                </a:solidFill>
              </a:rPr>
              <a:t>резултата</a:t>
            </a:r>
          </a:p>
          <a:p>
            <a:r>
              <a:rPr lang="en-US" altLang="en-US" sz="2800" dirty="0" err="1"/>
              <a:t>Таблица</a:t>
            </a:r>
            <a:r>
              <a:rPr lang="en-US" altLang="en-US" sz="2800" dirty="0"/>
              <a:t> </a:t>
            </a:r>
            <a:r>
              <a:rPr lang="en-US" altLang="en-US" sz="2800" dirty="0" err="1"/>
              <a:t>случајева</a:t>
            </a:r>
            <a:r>
              <a:rPr lang="en-US" altLang="en-US" sz="2800" dirty="0"/>
              <a:t> и </a:t>
            </a:r>
            <a:r>
              <a:rPr lang="en-US" altLang="en-US" sz="2800" dirty="0" err="1" smtClean="0"/>
              <a:t>контроле</a:t>
            </a:r>
            <a:endParaRPr lang="sr-Cyrl-RS" altLang="en-US" sz="2800" dirty="0" smtClean="0"/>
          </a:p>
          <a:p>
            <a:endParaRPr lang="sr-Latn-RS" sz="2600" b="1" dirty="0" smtClean="0">
              <a:solidFill>
                <a:srgbClr val="C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3284984"/>
            <a:ext cx="8224217" cy="224961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339752" y="6021288"/>
            <a:ext cx="5145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b="1" spc="-10" dirty="0" err="1">
                <a:latin typeface="Candara"/>
                <a:cs typeface="Candara"/>
              </a:rPr>
              <a:t>Количник</a:t>
            </a:r>
            <a:r>
              <a:rPr lang="en-US" b="1" spc="-10" dirty="0">
                <a:latin typeface="Candara"/>
                <a:cs typeface="Candara"/>
              </a:rPr>
              <a:t> </a:t>
            </a:r>
            <a:r>
              <a:rPr lang="en-US" b="1" spc="-10" dirty="0" err="1">
                <a:latin typeface="Candara"/>
                <a:cs typeface="Candara"/>
              </a:rPr>
              <a:t>шансе</a:t>
            </a:r>
            <a:r>
              <a:rPr lang="en-US" b="1" spc="-10" dirty="0">
                <a:latin typeface="Candara"/>
                <a:cs typeface="Candara"/>
              </a:rPr>
              <a:t> </a:t>
            </a:r>
            <a:r>
              <a:rPr lang="en-US" b="1" dirty="0">
                <a:latin typeface="Candara"/>
                <a:cs typeface="Candara"/>
              </a:rPr>
              <a:t>(odds </a:t>
            </a:r>
            <a:r>
              <a:rPr lang="en-US" b="1" spc="-10" dirty="0" err="1">
                <a:latin typeface="Candara"/>
                <a:cs typeface="Candara"/>
              </a:rPr>
              <a:t>ratioa</a:t>
            </a:r>
            <a:r>
              <a:rPr lang="en-US" b="1" spc="-10" dirty="0">
                <a:latin typeface="Candara"/>
                <a:cs typeface="Candara"/>
              </a:rPr>
              <a:t>) </a:t>
            </a:r>
            <a:r>
              <a:rPr lang="en-US" b="1" spc="-5" dirty="0">
                <a:latin typeface="Candara"/>
                <a:cs typeface="Candara"/>
              </a:rPr>
              <a:t>OR=</a:t>
            </a:r>
            <a:r>
              <a:rPr lang="en-US" b="1" spc="70" dirty="0">
                <a:latin typeface="Candara"/>
                <a:cs typeface="Candara"/>
              </a:rPr>
              <a:t> </a:t>
            </a:r>
            <a:r>
              <a:rPr lang="sr-Latn-RS" spc="70" dirty="0" smtClean="0">
                <a:latin typeface="Candara"/>
                <a:cs typeface="Candara"/>
              </a:rPr>
              <a:t>a/c</a:t>
            </a:r>
            <a:r>
              <a:rPr lang="sr-Latn-RS" b="1" spc="70" dirty="0" smtClean="0">
                <a:latin typeface="Candara"/>
                <a:cs typeface="Candara"/>
              </a:rPr>
              <a:t>/</a:t>
            </a:r>
            <a:r>
              <a:rPr lang="sr-Latn-RS" spc="70" dirty="0" smtClean="0">
                <a:latin typeface="Candara"/>
                <a:cs typeface="Candara"/>
              </a:rPr>
              <a:t>b/d</a:t>
            </a:r>
            <a:r>
              <a:rPr lang="en-US" b="1" spc="-5" dirty="0">
                <a:latin typeface="Candara"/>
                <a:cs typeface="Candara"/>
              </a:rPr>
              <a:t> = </a:t>
            </a:r>
            <a:r>
              <a:rPr lang="en-US" b="1" spc="-10" dirty="0" smtClean="0">
                <a:latin typeface="Candara"/>
                <a:cs typeface="Candara"/>
              </a:rPr>
              <a:t>ad/</a:t>
            </a:r>
            <a:r>
              <a:rPr lang="en-US" b="1" spc="-10" dirty="0" err="1" smtClean="0">
                <a:latin typeface="Candara"/>
                <a:cs typeface="Candara"/>
              </a:rPr>
              <a:t>bc</a:t>
            </a:r>
            <a:endParaRPr lang="en-US" dirty="0"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45959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83709"/>
    </mc:Choice>
    <mc:Fallback>
      <p:transition spd="slow" advTm="183709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8788" y="1412875"/>
            <a:ext cx="8216900" cy="2016125"/>
          </a:xfrm>
        </p:spPr>
        <p:txBody>
          <a:bodyPr>
            <a:normAutofit/>
          </a:bodyPr>
          <a:lstStyle/>
          <a:p>
            <a:r>
              <a:rPr lang="sr-Cyrl-CS" sz="2500" dirty="0" smtClean="0"/>
              <a:t/>
            </a:r>
            <a:br>
              <a:rPr lang="sr-Cyrl-CS" sz="2500" dirty="0" smtClean="0"/>
            </a:br>
            <a:r>
              <a:rPr lang="sr-Cyrl-CS" sz="2500" dirty="0" smtClean="0"/>
              <a:t/>
            </a:r>
            <a:br>
              <a:rPr lang="sr-Cyrl-CS" sz="2500" dirty="0" smtClean="0"/>
            </a:br>
            <a:endParaRPr lang="sr-Latn-CS" sz="2600" dirty="0">
              <a:solidFill>
                <a:srgbClr val="CC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412776"/>
            <a:ext cx="8569325" cy="5040560"/>
          </a:xfrm>
        </p:spPr>
        <p:txBody>
          <a:bodyPr>
            <a:normAutofit fontScale="92500" lnSpcReduction="20000"/>
          </a:bodyPr>
          <a:lstStyle/>
          <a:p>
            <a:r>
              <a:rPr lang="sr-Cyrl-RS" sz="2400" b="1" dirty="0">
                <a:solidFill>
                  <a:schemeClr val="tx1"/>
                </a:solidFill>
              </a:rPr>
              <a:t>Студије случај-контрола</a:t>
            </a:r>
          </a:p>
          <a:p>
            <a:r>
              <a:rPr lang="sr-Cyrl-CS" altLang="en-US" sz="2400" dirty="0">
                <a:solidFill>
                  <a:schemeClr val="tx1"/>
                </a:solidFill>
              </a:rPr>
              <a:t>Интерпретација </a:t>
            </a:r>
            <a:r>
              <a:rPr lang="sr-Cyrl-CS" altLang="en-US" sz="2400" dirty="0" smtClean="0">
                <a:solidFill>
                  <a:schemeClr val="tx1"/>
                </a:solidFill>
              </a:rPr>
              <a:t>резултата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sr-Latn-RS" sz="2600" dirty="0" smtClean="0">
                <a:solidFill>
                  <a:schemeClr val="tx1"/>
                </a:solidFill>
              </a:rPr>
              <a:t>Odds </a:t>
            </a:r>
            <a:r>
              <a:rPr lang="sr-Latn-RS" sz="2600" dirty="0">
                <a:solidFill>
                  <a:schemeClr val="tx1"/>
                </a:solidFill>
              </a:rPr>
              <a:t>Ratio-OR</a:t>
            </a:r>
          </a:p>
          <a:p>
            <a:pPr marL="914400" lvl="1" indent="-457200" algn="l">
              <a:buFont typeface="Wingdings" panose="05000000000000000000" pitchFamily="2" charset="2"/>
              <a:buChar char="ü"/>
            </a:pPr>
            <a:r>
              <a:rPr lang="ru-RU" sz="2200" dirty="0" smtClean="0">
                <a:solidFill>
                  <a:schemeClr val="tx1"/>
                </a:solidFill>
              </a:rPr>
              <a:t>OR </a:t>
            </a:r>
            <a:r>
              <a:rPr lang="ru-RU" sz="2200" dirty="0">
                <a:solidFill>
                  <a:schemeClr val="tx1"/>
                </a:solidFill>
              </a:rPr>
              <a:t>= 1 – не постоји повезаност </a:t>
            </a:r>
            <a:r>
              <a:rPr lang="ru-RU" sz="2200" dirty="0" smtClean="0">
                <a:solidFill>
                  <a:schemeClr val="tx1"/>
                </a:solidFill>
              </a:rPr>
              <a:t>између</a:t>
            </a:r>
            <a:r>
              <a:rPr lang="sr-Latn-RS" sz="2200" dirty="0" smtClean="0">
                <a:solidFill>
                  <a:schemeClr val="tx1"/>
                </a:solidFill>
              </a:rPr>
              <a:t> </a:t>
            </a:r>
            <a:r>
              <a:rPr lang="ru-RU" sz="2200" dirty="0" smtClean="0">
                <a:solidFill>
                  <a:schemeClr val="tx1"/>
                </a:solidFill>
              </a:rPr>
              <a:t>посматране </a:t>
            </a:r>
            <a:r>
              <a:rPr lang="ru-RU" sz="2200" dirty="0">
                <a:solidFill>
                  <a:schemeClr val="tx1"/>
                </a:solidFill>
              </a:rPr>
              <a:t>изложености одређеном фактору и  исхода (болести)</a:t>
            </a:r>
          </a:p>
          <a:p>
            <a:pPr marL="914400" lvl="1" indent="-457200" algn="l"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chemeClr val="tx1"/>
                </a:solidFill>
              </a:rPr>
              <a:t>OR &gt; 1 – постоји	позитивна, могућа узрочна  повезаност између посматране изложености  одређеном фактору и исхода (болести)</a:t>
            </a:r>
          </a:p>
          <a:p>
            <a:pPr marL="914400" lvl="1" indent="-457200" algn="l"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chemeClr val="tx1"/>
                </a:solidFill>
              </a:rPr>
              <a:t>OR &lt; 1 – постоји негативна повезаност, </a:t>
            </a:r>
            <a:r>
              <a:rPr lang="ru-RU" sz="2200" dirty="0" smtClean="0">
                <a:solidFill>
                  <a:schemeClr val="tx1"/>
                </a:solidFill>
              </a:rPr>
              <a:t>могућа</a:t>
            </a:r>
            <a:r>
              <a:rPr lang="sr-Latn-RS" sz="2200" dirty="0" smtClean="0">
                <a:solidFill>
                  <a:schemeClr val="tx1"/>
                </a:solidFill>
              </a:rPr>
              <a:t> </a:t>
            </a:r>
            <a:r>
              <a:rPr lang="ru-RU" sz="2200" dirty="0" smtClean="0">
                <a:solidFill>
                  <a:schemeClr val="tx1"/>
                </a:solidFill>
              </a:rPr>
              <a:t>протективна </a:t>
            </a:r>
            <a:r>
              <a:rPr lang="ru-RU" sz="2200" dirty="0">
                <a:solidFill>
                  <a:schemeClr val="tx1"/>
                </a:solidFill>
              </a:rPr>
              <a:t>заштитна улога између посматране  изложености одређеном фактору и исхода  (болести)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sr-Cyrl-RS" sz="26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sr-Cyrl-RS" sz="2600" dirty="0" smtClean="0">
                <a:solidFill>
                  <a:schemeClr val="tx1"/>
                </a:solidFill>
              </a:rPr>
              <a:t>Границе </a:t>
            </a:r>
            <a:r>
              <a:rPr lang="sr-Cyrl-RS" sz="2600" dirty="0">
                <a:solidFill>
                  <a:schemeClr val="tx1"/>
                </a:solidFill>
              </a:rPr>
              <a:t>поверења – распон вредности унутар којих се налази стварна вредност у читавој </a:t>
            </a:r>
            <a:r>
              <a:rPr lang="sr-Cyrl-RS" sz="2600" dirty="0" smtClean="0">
                <a:solidFill>
                  <a:schemeClr val="tx1"/>
                </a:solidFill>
              </a:rPr>
              <a:t>популацији</a:t>
            </a:r>
            <a:r>
              <a:rPr lang="sr-Latn-RS" sz="2600" dirty="0" smtClean="0">
                <a:solidFill>
                  <a:schemeClr val="tx1"/>
                </a:solidFill>
              </a:rPr>
              <a:t> </a:t>
            </a:r>
            <a:r>
              <a:rPr lang="sr-Cyrl-RS" sz="2600" dirty="0" smtClean="0">
                <a:solidFill>
                  <a:schemeClr val="tx1"/>
                </a:solidFill>
              </a:rPr>
              <a:t>обично </a:t>
            </a:r>
            <a:r>
              <a:rPr lang="sr-Cyrl-RS" sz="2600" dirty="0">
                <a:solidFill>
                  <a:schemeClr val="tx1"/>
                </a:solidFill>
              </a:rPr>
              <a:t>95%</a:t>
            </a:r>
          </a:p>
          <a:p>
            <a:pPr algn="l"/>
            <a:r>
              <a:rPr lang="sr-Latn-RS" sz="2600" dirty="0">
                <a:solidFill>
                  <a:schemeClr val="tx1"/>
                </a:solidFill>
              </a:rPr>
              <a:t>OR 10.0 (95% CI 9.8-10.2, p&lt;0.05)</a:t>
            </a:r>
          </a:p>
          <a:p>
            <a:pPr algn="l"/>
            <a:r>
              <a:rPr lang="sr-Latn-RS" sz="2600" dirty="0">
                <a:solidFill>
                  <a:schemeClr val="tx1"/>
                </a:solidFill>
              </a:rPr>
              <a:t>OR 10.0 (95% CI 1.1-100, p&lt;0.05)</a:t>
            </a:r>
          </a:p>
          <a:p>
            <a:endParaRPr lang="sr-Latn-RS" sz="2600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12987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58797"/>
    </mc:Choice>
    <mc:Fallback>
      <p:transition spd="slow" advTm="158797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8788" y="1412875"/>
            <a:ext cx="8216900" cy="2016125"/>
          </a:xfrm>
        </p:spPr>
        <p:txBody>
          <a:bodyPr>
            <a:normAutofit/>
          </a:bodyPr>
          <a:lstStyle/>
          <a:p>
            <a:r>
              <a:rPr lang="sr-Cyrl-CS" sz="2500" dirty="0" smtClean="0"/>
              <a:t/>
            </a:r>
            <a:br>
              <a:rPr lang="sr-Cyrl-CS" sz="2500" dirty="0" smtClean="0"/>
            </a:br>
            <a:r>
              <a:rPr lang="sr-Cyrl-CS" sz="2500" dirty="0" smtClean="0"/>
              <a:t/>
            </a:r>
            <a:br>
              <a:rPr lang="sr-Cyrl-CS" sz="2500" dirty="0" smtClean="0"/>
            </a:br>
            <a:endParaRPr lang="sr-Latn-CS" sz="2600" dirty="0">
              <a:solidFill>
                <a:srgbClr val="CC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412776"/>
            <a:ext cx="8569325" cy="5040560"/>
          </a:xfrm>
        </p:spPr>
        <p:txBody>
          <a:bodyPr>
            <a:normAutofit lnSpcReduction="10000"/>
          </a:bodyPr>
          <a:lstStyle/>
          <a:p>
            <a:r>
              <a:rPr lang="sr-Cyrl-RS" sz="2400" b="1" dirty="0">
                <a:solidFill>
                  <a:schemeClr val="tx1"/>
                </a:solidFill>
              </a:rPr>
              <a:t>У</a:t>
            </a:r>
            <a:r>
              <a:rPr lang="sr-Cyrl-RS" sz="2400" b="1" dirty="0" smtClean="0">
                <a:solidFill>
                  <a:schemeClr val="tx1"/>
                </a:solidFill>
              </a:rPr>
              <a:t>крштене </a:t>
            </a:r>
            <a:r>
              <a:rPr lang="sr-Cyrl-RS" sz="2400" b="1" dirty="0">
                <a:solidFill>
                  <a:schemeClr val="tx1"/>
                </a:solidFill>
              </a:rPr>
              <a:t>студије</a:t>
            </a:r>
            <a:endParaRPr lang="en-US" sz="2400" b="1" dirty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sr-Cyrl-RS" sz="2600" dirty="0" smtClean="0">
                <a:solidFill>
                  <a:schemeClr val="tx1"/>
                </a:solidFill>
              </a:rPr>
              <a:t>Синоним за укрштене студије је „</a:t>
            </a:r>
            <a:r>
              <a:rPr lang="sr-Latn-RS" sz="2600" dirty="0" smtClean="0">
                <a:solidFill>
                  <a:schemeClr val="tx1"/>
                </a:solidFill>
              </a:rPr>
              <a:t>cross-over“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sr-Latn-RS" sz="2600" dirty="0" smtClean="0">
                <a:solidFill>
                  <a:schemeClr val="tx1"/>
                </a:solidFill>
              </a:rPr>
              <a:t>T</a:t>
            </a:r>
            <a:r>
              <a:rPr lang="sr-Cyrl-RS" sz="2600" dirty="0" smtClean="0">
                <a:solidFill>
                  <a:schemeClr val="tx1"/>
                </a:solidFill>
              </a:rPr>
              <a:t>ип истраживања који се примењује у експерименталним истраживањима</a:t>
            </a:r>
            <a:r>
              <a:rPr lang="sr-Latn-RS" sz="2600" dirty="0" smtClean="0">
                <a:solidFill>
                  <a:schemeClr val="tx1"/>
                </a:solidFill>
              </a:rPr>
              <a:t>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sr-Cyrl-RS" sz="2600" dirty="0" smtClean="0">
                <a:solidFill>
                  <a:schemeClr val="tx1"/>
                </a:solidFill>
              </a:rPr>
              <a:t>Укрштене студије могу да буду дизајниране тако да имају две или више група испитаника над којима се спроводи одређени експеримент тј. интервенција.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sr-Cyrl-RS" sz="2600" dirty="0" smtClean="0">
                <a:solidFill>
                  <a:schemeClr val="tx1"/>
                </a:solidFill>
              </a:rPr>
              <a:t>Укрштене студије где имамо две групе тј. два различита третмана, два редоследа примене третмана су најједноставније и називају се још </a:t>
            </a:r>
            <a:r>
              <a:rPr lang="sr-Latn-RS" sz="2600" dirty="0" smtClean="0">
                <a:solidFill>
                  <a:schemeClr val="tx1"/>
                </a:solidFill>
              </a:rPr>
              <a:t>Grizzlr-ov </a:t>
            </a:r>
            <a:r>
              <a:rPr lang="sr-Cyrl-RS" sz="2600" dirty="0" smtClean="0">
                <a:solidFill>
                  <a:schemeClr val="tx1"/>
                </a:solidFill>
              </a:rPr>
              <a:t>или </a:t>
            </a:r>
            <a:r>
              <a:rPr lang="sr-Latn-RS" sz="2600" dirty="0" smtClean="0">
                <a:solidFill>
                  <a:schemeClr val="tx1"/>
                </a:solidFill>
              </a:rPr>
              <a:t>Hils Armitage</a:t>
            </a:r>
            <a:r>
              <a:rPr lang="sr-Cyrl-RS" sz="2600" dirty="0" smtClean="0">
                <a:solidFill>
                  <a:schemeClr val="tx1"/>
                </a:solidFill>
              </a:rPr>
              <a:t>-ов дизајн истраживања или једноставни укрштени дизајн.</a:t>
            </a:r>
            <a:endParaRPr lang="sr-Latn-RS" sz="2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4219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9746"/>
    </mc:Choice>
    <mc:Fallback>
      <p:transition spd="slow" advTm="59746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8788" y="1412875"/>
            <a:ext cx="8216900" cy="2016125"/>
          </a:xfrm>
        </p:spPr>
        <p:txBody>
          <a:bodyPr>
            <a:normAutofit/>
          </a:bodyPr>
          <a:lstStyle/>
          <a:p>
            <a:r>
              <a:rPr lang="sr-Cyrl-CS" sz="2500" dirty="0" smtClean="0"/>
              <a:t/>
            </a:r>
            <a:br>
              <a:rPr lang="sr-Cyrl-CS" sz="2500" dirty="0" smtClean="0"/>
            </a:br>
            <a:r>
              <a:rPr lang="sr-Cyrl-CS" sz="2500" dirty="0" smtClean="0"/>
              <a:t/>
            </a:r>
            <a:br>
              <a:rPr lang="sr-Cyrl-CS" sz="2500" dirty="0" smtClean="0"/>
            </a:br>
            <a:endParaRPr lang="sr-Latn-CS" sz="2600" dirty="0">
              <a:solidFill>
                <a:srgbClr val="CC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412776"/>
            <a:ext cx="8569325" cy="5040560"/>
          </a:xfrm>
        </p:spPr>
        <p:txBody>
          <a:bodyPr>
            <a:normAutofit lnSpcReduction="10000"/>
          </a:bodyPr>
          <a:lstStyle/>
          <a:p>
            <a:r>
              <a:rPr lang="sr-Cyrl-RS" sz="2400" b="1" dirty="0">
                <a:solidFill>
                  <a:schemeClr val="tx1"/>
                </a:solidFill>
              </a:rPr>
              <a:t>У</a:t>
            </a:r>
            <a:r>
              <a:rPr lang="sr-Cyrl-RS" sz="2400" b="1" dirty="0" smtClean="0">
                <a:solidFill>
                  <a:schemeClr val="tx1"/>
                </a:solidFill>
              </a:rPr>
              <a:t>крштене студије</a:t>
            </a:r>
          </a:p>
          <a:p>
            <a:pPr algn="l"/>
            <a:r>
              <a:rPr lang="sr-Cyrl-RS" sz="2400" b="1" dirty="0" smtClean="0">
                <a:solidFill>
                  <a:schemeClr val="tx1"/>
                </a:solidFill>
              </a:rPr>
              <a:t>Основни принципи спровођења укрштене студије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r-Cyrl-RS" sz="2400" dirty="0" smtClean="0">
                <a:solidFill>
                  <a:schemeClr val="tx1"/>
                </a:solidFill>
              </a:rPr>
              <a:t>У ово</a:t>
            </a:r>
            <a:r>
              <a:rPr lang="sr-Cyrl-RS" sz="2400" dirty="0">
                <a:solidFill>
                  <a:schemeClr val="tx1"/>
                </a:solidFill>
              </a:rPr>
              <a:t>м</a:t>
            </a:r>
            <a:r>
              <a:rPr lang="sr-Cyrl-RS" sz="2400" dirty="0" smtClean="0">
                <a:solidFill>
                  <a:schemeClr val="tx1"/>
                </a:solidFill>
              </a:rPr>
              <a:t> типу студије се група испитаника (животиња или људи) дели методом случајног избора у две подгрупе.</a:t>
            </a:r>
          </a:p>
          <a:p>
            <a:pPr marL="800100" lvl="1" indent="-342900" algn="l">
              <a:buFont typeface="Wingdings" panose="05000000000000000000" pitchFamily="2" charset="2"/>
              <a:buChar char="ü"/>
            </a:pPr>
            <a:r>
              <a:rPr lang="sr-Cyrl-RS" sz="2000" dirty="0" smtClean="0">
                <a:solidFill>
                  <a:schemeClr val="tx1"/>
                </a:solidFill>
              </a:rPr>
              <a:t>Једна подгрупа прима један лек А или је изложена неком третману А, док друга група прима лек Б или је изложена неком третману Б. </a:t>
            </a:r>
          </a:p>
          <a:p>
            <a:pPr marL="800100" lvl="1" indent="-342900" algn="l">
              <a:buFont typeface="Wingdings" panose="05000000000000000000" pitchFamily="2" charset="2"/>
              <a:buChar char="ü"/>
            </a:pPr>
            <a:r>
              <a:rPr lang="sr-Cyrl-RS" sz="2000" dirty="0" smtClean="0">
                <a:solidFill>
                  <a:schemeClr val="tx1"/>
                </a:solidFill>
              </a:rPr>
              <a:t>Након завршетка периода праћења дејства интервенције/екперимента тј. у наведеном случају праћења дејства лекова направи се пауза како би се организам ослободио примењеног супстрата ( фаза „испирања“)</a:t>
            </a:r>
          </a:p>
          <a:p>
            <a:pPr marL="800100" lvl="1" indent="-342900" algn="l">
              <a:buFont typeface="Wingdings" panose="05000000000000000000" pitchFamily="2" charset="2"/>
              <a:buChar char="ü"/>
            </a:pPr>
            <a:r>
              <a:rPr lang="sr-Cyrl-RS" sz="2000" dirty="0" smtClean="0">
                <a:solidFill>
                  <a:schemeClr val="tx1"/>
                </a:solidFill>
              </a:rPr>
              <a:t>Након овог корака подгрупа која је била изложена леку А прима лек Б, а подгрупа која је била не леку Б прима лек А.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r-Cyrl-RS" sz="2400" dirty="0" smtClean="0">
                <a:solidFill>
                  <a:schemeClr val="tx1"/>
                </a:solidFill>
              </a:rPr>
              <a:t> Овај тип дизајна омогућава уклањање утицаја протеклог времена на исходе, тј.уклања се могућност преклапања спонтаног побољшања са дејством лека.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5461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73651"/>
    </mc:Choice>
    <mc:Fallback>
      <p:transition spd="slow" advTm="73651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552" y="1484784"/>
            <a:ext cx="8216900" cy="2016125"/>
          </a:xfrm>
        </p:spPr>
        <p:txBody>
          <a:bodyPr>
            <a:normAutofit/>
          </a:bodyPr>
          <a:lstStyle/>
          <a:p>
            <a:r>
              <a:rPr lang="sr-Cyrl-CS" sz="2500" dirty="0" smtClean="0"/>
              <a:t/>
            </a:r>
            <a:br>
              <a:rPr lang="sr-Cyrl-CS" sz="2500" dirty="0" smtClean="0"/>
            </a:br>
            <a:r>
              <a:rPr lang="sr-Cyrl-CS" sz="2500" dirty="0" smtClean="0"/>
              <a:t/>
            </a:r>
            <a:br>
              <a:rPr lang="sr-Cyrl-CS" sz="2500" dirty="0" smtClean="0"/>
            </a:br>
            <a:endParaRPr lang="sr-Latn-CS" sz="2600" dirty="0">
              <a:solidFill>
                <a:srgbClr val="CC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412776"/>
            <a:ext cx="8569325" cy="5040560"/>
          </a:xfrm>
        </p:spPr>
        <p:txBody>
          <a:bodyPr>
            <a:normAutofit/>
          </a:bodyPr>
          <a:lstStyle/>
          <a:p>
            <a:r>
              <a:rPr lang="sr-Cyrl-RS" sz="2400" b="1" dirty="0">
                <a:solidFill>
                  <a:schemeClr val="tx1"/>
                </a:solidFill>
              </a:rPr>
              <a:t>У</a:t>
            </a:r>
            <a:r>
              <a:rPr lang="sr-Cyrl-RS" sz="2400" b="1" dirty="0" smtClean="0">
                <a:solidFill>
                  <a:schemeClr val="tx1"/>
                </a:solidFill>
              </a:rPr>
              <a:t>крштене студије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r-Cyrl-RS" sz="2400" dirty="0" smtClean="0">
                <a:solidFill>
                  <a:schemeClr val="tx1"/>
                </a:solidFill>
              </a:rPr>
              <a:t>Фаза испирања треба да траје довољно дуго, минимум 2 недеље, како би се изгубио ефекат примењиваног медикамента и стање организма вратило на улазну фазу.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r-Cyrl-RS" sz="2400" dirty="0" smtClean="0">
                <a:solidFill>
                  <a:schemeClr val="tx1"/>
                </a:solidFill>
              </a:rPr>
              <a:t>Период праћења мора бити довољно дуг како би се ефекти јасно уочили.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r-Cyrl-RS" sz="2400" dirty="0" smtClean="0">
                <a:solidFill>
                  <a:schemeClr val="tx1"/>
                </a:solidFill>
              </a:rPr>
              <a:t>Укрштени дизајн студије је комплексан када се користе три или више тремана  тј. три или више периода праћења.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r-Cyrl-RS" sz="2400" dirty="0" smtClean="0">
                <a:solidFill>
                  <a:schemeClr val="tx1"/>
                </a:solidFill>
              </a:rPr>
              <a:t>За распоређивање испитаника по третманима, периодима и редоследима код сложенијих дизајна користимо Латинске квадрате.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4062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70792"/>
    </mc:Choice>
    <mc:Fallback>
      <p:transition spd="slow" advTm="70792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552" y="1484784"/>
            <a:ext cx="8216900" cy="2016125"/>
          </a:xfrm>
        </p:spPr>
        <p:txBody>
          <a:bodyPr>
            <a:normAutofit/>
          </a:bodyPr>
          <a:lstStyle/>
          <a:p>
            <a:r>
              <a:rPr lang="sr-Cyrl-CS" sz="2500" dirty="0" smtClean="0"/>
              <a:t/>
            </a:r>
            <a:br>
              <a:rPr lang="sr-Cyrl-CS" sz="2500" dirty="0" smtClean="0"/>
            </a:br>
            <a:r>
              <a:rPr lang="sr-Cyrl-CS" sz="2500" dirty="0" smtClean="0"/>
              <a:t/>
            </a:r>
            <a:br>
              <a:rPr lang="sr-Cyrl-CS" sz="2500" dirty="0" smtClean="0"/>
            </a:br>
            <a:endParaRPr lang="sr-Latn-CS" sz="2600" dirty="0">
              <a:solidFill>
                <a:srgbClr val="CC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412776"/>
            <a:ext cx="8569325" cy="5040560"/>
          </a:xfrm>
        </p:spPr>
        <p:txBody>
          <a:bodyPr>
            <a:normAutofit/>
          </a:bodyPr>
          <a:lstStyle/>
          <a:p>
            <a:r>
              <a:rPr lang="sr-Cyrl-RS" sz="2400" b="1" dirty="0">
                <a:solidFill>
                  <a:schemeClr val="tx1"/>
                </a:solidFill>
              </a:rPr>
              <a:t>У</a:t>
            </a:r>
            <a:r>
              <a:rPr lang="sr-Cyrl-RS" sz="2400" b="1" dirty="0" smtClean="0">
                <a:solidFill>
                  <a:schemeClr val="tx1"/>
                </a:solidFill>
              </a:rPr>
              <a:t>крштене студије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r-Cyrl-RS" sz="2400" dirty="0" smtClean="0">
                <a:solidFill>
                  <a:schemeClr val="tx1"/>
                </a:solidFill>
              </a:rPr>
              <a:t>Укрштене студије у клиничким испитивањима су најподесније за поређење старог и новог лека који су намњени за брзо отклањање симптома код хорничних обољења.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r-Cyrl-RS" sz="2400" dirty="0" smtClean="0">
                <a:solidFill>
                  <a:schemeClr val="tx1"/>
                </a:solidFill>
              </a:rPr>
              <a:t>Поред поређења са старим леком, нов лек се у укрштеним студијама може поредити и са плацебом.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r-Cyrl-RS" sz="2400" dirty="0" smtClean="0">
                <a:solidFill>
                  <a:schemeClr val="tx1"/>
                </a:solidFill>
              </a:rPr>
              <a:t>Постојање значајног утицаја параметара  (третмана, периода, редоследа и преношења ефеката) може се испитати Студентовим Т тестом за сваки посебно ако су у питању две групе и два периода лечења, тј. Ановом ако су у питању три и више група.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sr-Cyrl-RS" sz="24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sr-Cyrl-RS" sz="24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75266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5422"/>
    </mc:Choice>
    <mc:Fallback>
      <p:transition spd="slow" advTm="55422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8788" y="1412875"/>
            <a:ext cx="8216900" cy="2016125"/>
          </a:xfrm>
        </p:spPr>
        <p:txBody>
          <a:bodyPr>
            <a:normAutofit/>
          </a:bodyPr>
          <a:lstStyle/>
          <a:p>
            <a:r>
              <a:rPr lang="sr-Cyrl-CS" sz="2500" dirty="0" smtClean="0"/>
              <a:t/>
            </a:r>
            <a:br>
              <a:rPr lang="sr-Cyrl-CS" sz="2500" dirty="0" smtClean="0"/>
            </a:br>
            <a:r>
              <a:rPr lang="sr-Cyrl-CS" sz="2500" dirty="0" smtClean="0"/>
              <a:t/>
            </a:r>
            <a:br>
              <a:rPr lang="sr-Cyrl-CS" sz="2500" dirty="0" smtClean="0"/>
            </a:br>
            <a:endParaRPr lang="sr-Latn-CS" sz="2600" dirty="0">
              <a:solidFill>
                <a:srgbClr val="CC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412776"/>
            <a:ext cx="8569325" cy="5040560"/>
          </a:xfrm>
        </p:spPr>
        <p:txBody>
          <a:bodyPr>
            <a:normAutofit fontScale="92500" lnSpcReduction="1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2600" dirty="0" smtClean="0">
                <a:solidFill>
                  <a:schemeClr val="tx1"/>
                </a:solidFill>
              </a:rPr>
              <a:t>У односу на дизајн истраживања студије се могу сврстату у две групе, опсервационе и експерименталне студије.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2600" b="1" dirty="0" smtClean="0">
                <a:solidFill>
                  <a:schemeClr val="tx1"/>
                </a:solidFill>
              </a:rPr>
              <a:t>Опсервационе </a:t>
            </a:r>
            <a:r>
              <a:rPr lang="ru-RU" sz="2600" b="1" dirty="0">
                <a:solidFill>
                  <a:schemeClr val="tx1"/>
                </a:solidFill>
              </a:rPr>
              <a:t>студије</a:t>
            </a:r>
          </a:p>
          <a:p>
            <a:pPr marL="914400" lvl="1" indent="-457200" algn="l"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chemeClr val="tx1"/>
                </a:solidFill>
              </a:rPr>
              <a:t>кохортне – </a:t>
            </a:r>
            <a:r>
              <a:rPr lang="ru-RU" sz="2200" dirty="0" smtClean="0">
                <a:solidFill>
                  <a:schemeClr val="tx1"/>
                </a:solidFill>
              </a:rPr>
              <a:t>група испитаника која формира студијски узорак </a:t>
            </a:r>
            <a:r>
              <a:rPr lang="ru-RU" sz="2200" dirty="0">
                <a:solidFill>
                  <a:schemeClr val="tx1"/>
                </a:solidFill>
              </a:rPr>
              <a:t>се прати одређено време</a:t>
            </a:r>
          </a:p>
          <a:p>
            <a:pPr marL="914400" lvl="1" indent="-457200" algn="l"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chemeClr val="tx1"/>
                </a:solidFill>
              </a:rPr>
              <a:t>студије пресека – </a:t>
            </a:r>
            <a:r>
              <a:rPr lang="ru-RU" sz="2200" dirty="0" smtClean="0">
                <a:solidFill>
                  <a:schemeClr val="tx1"/>
                </a:solidFill>
              </a:rPr>
              <a:t>група испитаника </a:t>
            </a:r>
            <a:r>
              <a:rPr lang="ru-RU" sz="2200" dirty="0">
                <a:solidFill>
                  <a:schemeClr val="tx1"/>
                </a:solidFill>
              </a:rPr>
              <a:t>се </a:t>
            </a:r>
            <a:r>
              <a:rPr lang="ru-RU" sz="2200" dirty="0" smtClean="0">
                <a:solidFill>
                  <a:schemeClr val="tx1"/>
                </a:solidFill>
              </a:rPr>
              <a:t>анализира </a:t>
            </a:r>
            <a:r>
              <a:rPr lang="ru-RU" sz="2200" dirty="0">
                <a:solidFill>
                  <a:schemeClr val="tx1"/>
                </a:solidFill>
              </a:rPr>
              <a:t>у једном тренутку</a:t>
            </a:r>
          </a:p>
          <a:p>
            <a:pPr marL="914400" lvl="1" indent="-457200" algn="l">
              <a:buFont typeface="Wingdings" panose="05000000000000000000" pitchFamily="2" charset="2"/>
              <a:buChar char="ü"/>
            </a:pPr>
            <a:r>
              <a:rPr lang="ru-RU" sz="2200" b="1" dirty="0">
                <a:solidFill>
                  <a:schemeClr val="tx1"/>
                </a:solidFill>
              </a:rPr>
              <a:t>студије “случај-контрола” </a:t>
            </a:r>
            <a:r>
              <a:rPr lang="ru-RU" sz="2200" dirty="0">
                <a:solidFill>
                  <a:schemeClr val="tx1"/>
                </a:solidFill>
              </a:rPr>
              <a:t>– две </a:t>
            </a:r>
            <a:r>
              <a:rPr lang="ru-RU" sz="2200" dirty="0" smtClean="0">
                <a:solidFill>
                  <a:schemeClr val="tx1"/>
                </a:solidFill>
              </a:rPr>
              <a:t>групе испитаника који се </a:t>
            </a:r>
            <a:r>
              <a:rPr lang="ru-RU" sz="2200" dirty="0">
                <a:solidFill>
                  <a:schemeClr val="tx1"/>
                </a:solidFill>
              </a:rPr>
              <a:t>разликују </a:t>
            </a:r>
            <a:r>
              <a:rPr lang="ru-RU" sz="2200" dirty="0" smtClean="0">
                <a:solidFill>
                  <a:schemeClr val="tx1"/>
                </a:solidFill>
              </a:rPr>
              <a:t>по </a:t>
            </a:r>
            <a:r>
              <a:rPr lang="ru-RU" sz="2200" dirty="0">
                <a:solidFill>
                  <a:schemeClr val="tx1"/>
                </a:solidFill>
              </a:rPr>
              <a:t>исходу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2600" b="1" dirty="0">
                <a:solidFill>
                  <a:schemeClr val="tx1"/>
                </a:solidFill>
              </a:rPr>
              <a:t>Експерименталне студије</a:t>
            </a:r>
          </a:p>
          <a:p>
            <a:pPr marL="914400" lvl="1" indent="-457200" algn="l"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chemeClr val="tx1"/>
                </a:solidFill>
              </a:rPr>
              <a:t>Рандомизирана, двоструко слепа клиничка студија – две групе </a:t>
            </a:r>
            <a:r>
              <a:rPr lang="ru-RU" sz="2200" dirty="0" smtClean="0">
                <a:solidFill>
                  <a:schemeClr val="tx1"/>
                </a:solidFill>
              </a:rPr>
              <a:t>испитаника се </a:t>
            </a:r>
            <a:r>
              <a:rPr lang="ru-RU" sz="2200" dirty="0">
                <a:solidFill>
                  <a:schemeClr val="tx1"/>
                </a:solidFill>
              </a:rPr>
              <a:t>формирају </a:t>
            </a:r>
            <a:r>
              <a:rPr lang="ru-RU" sz="2200" dirty="0" smtClean="0">
                <a:solidFill>
                  <a:schemeClr val="tx1"/>
                </a:solidFill>
              </a:rPr>
              <a:t>методом случајног избора, </a:t>
            </a:r>
            <a:r>
              <a:rPr lang="ru-RU" sz="2200" dirty="0">
                <a:solidFill>
                  <a:schemeClr val="tx1"/>
                </a:solidFill>
              </a:rPr>
              <a:t>а </a:t>
            </a:r>
            <a:r>
              <a:rPr lang="ru-RU" sz="2200" dirty="0" smtClean="0">
                <a:solidFill>
                  <a:schemeClr val="tx1"/>
                </a:solidFill>
              </a:rPr>
              <a:t>експеримент/интервенција </a:t>
            </a:r>
            <a:r>
              <a:rPr lang="ru-RU" sz="2200" dirty="0">
                <a:solidFill>
                  <a:schemeClr val="tx1"/>
                </a:solidFill>
              </a:rPr>
              <a:t>остаје скривена од испитивача и пацијената до </a:t>
            </a:r>
            <a:r>
              <a:rPr lang="ru-RU" sz="2200" dirty="0" smtClean="0">
                <a:solidFill>
                  <a:schemeClr val="tx1"/>
                </a:solidFill>
              </a:rPr>
              <a:t>завршетка студије.</a:t>
            </a:r>
            <a:endParaRPr lang="ru-RU" sz="2200" dirty="0">
              <a:solidFill>
                <a:schemeClr val="tx1"/>
              </a:solidFill>
            </a:endParaRPr>
          </a:p>
          <a:p>
            <a:pPr algn="l"/>
            <a:r>
              <a:rPr lang="sr-Cyrl-RS" sz="2600" dirty="0" smtClean="0">
                <a:solidFill>
                  <a:schemeClr val="tx1"/>
                </a:solidFill>
              </a:rPr>
              <a:t> </a:t>
            </a:r>
            <a:endParaRPr lang="sr-Latn-RS" sz="2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7343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61933"/>
    </mc:Choice>
    <mc:Fallback>
      <p:transition spd="slow" advTm="261933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8788" y="1412875"/>
            <a:ext cx="8216900" cy="2016125"/>
          </a:xfrm>
        </p:spPr>
        <p:txBody>
          <a:bodyPr>
            <a:normAutofit/>
          </a:bodyPr>
          <a:lstStyle/>
          <a:p>
            <a:r>
              <a:rPr lang="sr-Cyrl-CS" sz="2500" dirty="0" smtClean="0"/>
              <a:t/>
            </a:r>
            <a:br>
              <a:rPr lang="sr-Cyrl-CS" sz="2500" dirty="0" smtClean="0"/>
            </a:br>
            <a:r>
              <a:rPr lang="sr-Cyrl-CS" sz="2500" dirty="0" smtClean="0"/>
              <a:t/>
            </a:r>
            <a:br>
              <a:rPr lang="sr-Cyrl-CS" sz="2500" dirty="0" smtClean="0"/>
            </a:br>
            <a:endParaRPr lang="sr-Latn-CS" sz="2600" dirty="0">
              <a:solidFill>
                <a:srgbClr val="CC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556792"/>
            <a:ext cx="8569325" cy="4896544"/>
          </a:xfrm>
        </p:spPr>
        <p:txBody>
          <a:bodyPr>
            <a:normAutofit/>
          </a:bodyPr>
          <a:lstStyle/>
          <a:p>
            <a:pPr algn="l"/>
            <a:endParaRPr lang="ru-RU" sz="2600" dirty="0" smtClean="0">
              <a:solidFill>
                <a:schemeClr val="tx1"/>
              </a:solidFill>
            </a:endParaRPr>
          </a:p>
          <a:p>
            <a:pPr algn="l"/>
            <a:r>
              <a:rPr lang="ru-RU" sz="2600" dirty="0" smtClean="0">
                <a:solidFill>
                  <a:schemeClr val="tx1"/>
                </a:solidFill>
              </a:rPr>
              <a:t>Опсервационе студије у зависности од циља истраживања и анализираних варијабли могу </a:t>
            </a:r>
            <a:r>
              <a:rPr lang="ru-RU" sz="2600" dirty="0">
                <a:solidFill>
                  <a:schemeClr val="tx1"/>
                </a:solidFill>
              </a:rPr>
              <a:t>бити</a:t>
            </a:r>
            <a:r>
              <a:rPr lang="ru-RU" sz="2600" dirty="0" smtClean="0">
                <a:solidFill>
                  <a:schemeClr val="tx1"/>
                </a:solidFill>
              </a:rPr>
              <a:t>:</a:t>
            </a:r>
          </a:p>
          <a:p>
            <a:pPr algn="l"/>
            <a:endParaRPr lang="ru-RU" sz="2600" dirty="0">
              <a:solidFill>
                <a:schemeClr val="tx1"/>
              </a:solidFill>
            </a:endParaRPr>
          </a:p>
          <a:p>
            <a:pPr marL="914400" lvl="1" indent="-457200" algn="l"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chemeClr val="tx1"/>
                </a:solidFill>
              </a:rPr>
              <a:t>дескриптивне (описне) </a:t>
            </a:r>
            <a:r>
              <a:rPr lang="ru-RU" sz="2200" dirty="0" smtClean="0">
                <a:solidFill>
                  <a:schemeClr val="tx1"/>
                </a:solidFill>
              </a:rPr>
              <a:t>– студије које анализирају </a:t>
            </a:r>
            <a:r>
              <a:rPr lang="ru-RU" sz="2200" dirty="0">
                <a:solidFill>
                  <a:schemeClr val="tx1"/>
                </a:solidFill>
              </a:rPr>
              <a:t>дистрибуцију одређених карактеристика </a:t>
            </a:r>
            <a:r>
              <a:rPr lang="ru-RU" sz="2200" dirty="0" smtClean="0">
                <a:solidFill>
                  <a:schemeClr val="tx1"/>
                </a:solidFill>
              </a:rPr>
              <a:t>испитиване популације</a:t>
            </a:r>
            <a:endParaRPr lang="ru-RU" sz="2200" dirty="0">
              <a:solidFill>
                <a:schemeClr val="tx1"/>
              </a:solidFill>
            </a:endParaRPr>
          </a:p>
          <a:p>
            <a:pPr marL="914400" lvl="1" indent="-457200" algn="l"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chemeClr val="tx1"/>
                </a:solidFill>
              </a:rPr>
              <a:t>аналитичке – </a:t>
            </a:r>
            <a:r>
              <a:rPr lang="ru-RU" sz="2200" dirty="0" smtClean="0">
                <a:solidFill>
                  <a:schemeClr val="tx1"/>
                </a:solidFill>
              </a:rPr>
              <a:t>студије које анализирају повезаност узрока (независне варијабле) </a:t>
            </a:r>
            <a:r>
              <a:rPr lang="ru-RU" sz="2200" dirty="0">
                <a:solidFill>
                  <a:schemeClr val="tx1"/>
                </a:solidFill>
              </a:rPr>
              <a:t>и </a:t>
            </a:r>
            <a:r>
              <a:rPr lang="ru-RU" sz="2200" dirty="0" smtClean="0">
                <a:solidFill>
                  <a:schemeClr val="tx1"/>
                </a:solidFill>
              </a:rPr>
              <a:t>последице (зависне варијабле) у испитиваној популацији</a:t>
            </a:r>
            <a:endParaRPr lang="ru-RU" sz="2200" dirty="0">
              <a:solidFill>
                <a:schemeClr val="tx1"/>
              </a:solidFill>
            </a:endParaRPr>
          </a:p>
          <a:p>
            <a:pPr algn="l"/>
            <a:endParaRPr lang="sr-Latn-RS" sz="26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6219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9391"/>
    </mc:Choice>
    <mc:Fallback>
      <p:transition spd="slow" advTm="10939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8788" y="1412875"/>
            <a:ext cx="8216900" cy="2016125"/>
          </a:xfrm>
        </p:spPr>
        <p:txBody>
          <a:bodyPr>
            <a:normAutofit/>
          </a:bodyPr>
          <a:lstStyle/>
          <a:p>
            <a:r>
              <a:rPr lang="sr-Cyrl-CS" sz="2500" dirty="0" smtClean="0"/>
              <a:t/>
            </a:r>
            <a:br>
              <a:rPr lang="sr-Cyrl-CS" sz="2500" dirty="0" smtClean="0"/>
            </a:br>
            <a:r>
              <a:rPr lang="sr-Cyrl-CS" sz="2500" dirty="0" smtClean="0"/>
              <a:t/>
            </a:r>
            <a:br>
              <a:rPr lang="sr-Cyrl-CS" sz="2500" dirty="0" smtClean="0"/>
            </a:br>
            <a:endParaRPr lang="sr-Latn-CS" sz="2600" dirty="0">
              <a:solidFill>
                <a:srgbClr val="CC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556792"/>
            <a:ext cx="8569325" cy="4896544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sr-Cyrl-RS" sz="2600" dirty="0" smtClean="0">
                <a:solidFill>
                  <a:schemeClr val="tx1"/>
                </a:solidFill>
              </a:rPr>
              <a:t>Приликом дефинисања методологије истраживања потребно је сагледати утицај фактора времена који значајно може утицати на крајњи резултат и валидност интерпретације резултата.</a:t>
            </a:r>
          </a:p>
          <a:p>
            <a:pPr algn="l"/>
            <a:endParaRPr lang="sr-Cyrl-RS" sz="2600" dirty="0" smtClean="0">
              <a:solidFill>
                <a:schemeClr val="tx1"/>
              </a:solidFill>
            </a:endParaRPr>
          </a:p>
          <a:p>
            <a:pPr marL="914400" lvl="1" indent="-457200" algn="l">
              <a:buFont typeface="Wingdings" panose="05000000000000000000" pitchFamily="2" charset="2"/>
              <a:buChar char="ü"/>
            </a:pPr>
            <a:r>
              <a:rPr lang="ru-RU" sz="2200" dirty="0" smtClean="0">
                <a:solidFill>
                  <a:schemeClr val="tx1"/>
                </a:solidFill>
              </a:rPr>
              <a:t>Проспективно-вршење истраживања се одвија симултано </a:t>
            </a:r>
            <a:r>
              <a:rPr lang="ru-RU" sz="2200" dirty="0">
                <a:solidFill>
                  <a:schemeClr val="tx1"/>
                </a:solidFill>
              </a:rPr>
              <a:t>са догађајем</a:t>
            </a:r>
          </a:p>
          <a:p>
            <a:pPr marL="914400" lvl="1" indent="-457200" algn="l"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chemeClr val="tx1"/>
                </a:solidFill>
              </a:rPr>
              <a:t>У </a:t>
            </a:r>
            <a:r>
              <a:rPr lang="ru-RU" sz="2200" dirty="0" smtClean="0">
                <a:solidFill>
                  <a:schemeClr val="tx1"/>
                </a:solidFill>
              </a:rPr>
              <a:t>пресеку-прикупљају се подаци тј варијабле у </a:t>
            </a:r>
            <a:r>
              <a:rPr lang="ru-RU" sz="2200" dirty="0">
                <a:solidFill>
                  <a:schemeClr val="tx1"/>
                </a:solidFill>
              </a:rPr>
              <a:t>једној временској </a:t>
            </a:r>
            <a:r>
              <a:rPr lang="ru-RU" sz="2200" dirty="0" smtClean="0">
                <a:solidFill>
                  <a:schemeClr val="tx1"/>
                </a:solidFill>
              </a:rPr>
              <a:t>тачки тј у једном тренутку</a:t>
            </a:r>
            <a:endParaRPr lang="ru-RU" sz="2200" dirty="0">
              <a:solidFill>
                <a:schemeClr val="tx1"/>
              </a:solidFill>
            </a:endParaRPr>
          </a:p>
          <a:p>
            <a:pPr marL="914400" lvl="1" indent="-457200" algn="l">
              <a:buFont typeface="Wingdings" panose="05000000000000000000" pitchFamily="2" charset="2"/>
              <a:buChar char="ü"/>
            </a:pPr>
            <a:r>
              <a:rPr lang="ru-RU" sz="2200" dirty="0" smtClean="0">
                <a:solidFill>
                  <a:schemeClr val="tx1"/>
                </a:solidFill>
              </a:rPr>
              <a:t>Ретроспективно- након </a:t>
            </a:r>
            <a:r>
              <a:rPr lang="ru-RU" sz="2200" dirty="0">
                <a:solidFill>
                  <a:schemeClr val="tx1"/>
                </a:solidFill>
              </a:rPr>
              <a:t>дешавања </a:t>
            </a:r>
            <a:r>
              <a:rPr lang="ru-RU" sz="2200" dirty="0" smtClean="0">
                <a:solidFill>
                  <a:schemeClr val="tx1"/>
                </a:solidFill>
              </a:rPr>
              <a:t>догађаја се врши прикупљање података тј. варијабли од интереса</a:t>
            </a:r>
            <a:endParaRPr lang="sr-Latn-RS" sz="22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3605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8862"/>
    </mc:Choice>
    <mc:Fallback>
      <p:transition spd="slow" advTm="58862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8788" y="1412875"/>
            <a:ext cx="8216900" cy="2016125"/>
          </a:xfrm>
        </p:spPr>
        <p:txBody>
          <a:bodyPr>
            <a:normAutofit/>
          </a:bodyPr>
          <a:lstStyle/>
          <a:p>
            <a:r>
              <a:rPr lang="sr-Cyrl-CS" sz="2500" dirty="0" smtClean="0"/>
              <a:t/>
            </a:r>
            <a:br>
              <a:rPr lang="sr-Cyrl-CS" sz="2500" dirty="0" smtClean="0"/>
            </a:br>
            <a:r>
              <a:rPr lang="sr-Cyrl-CS" sz="2500" dirty="0" smtClean="0"/>
              <a:t/>
            </a:r>
            <a:br>
              <a:rPr lang="sr-Cyrl-CS" sz="2500" dirty="0" smtClean="0"/>
            </a:br>
            <a:endParaRPr lang="sr-Latn-CS" sz="2600" dirty="0">
              <a:solidFill>
                <a:srgbClr val="CC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412776"/>
            <a:ext cx="8569325" cy="5040560"/>
          </a:xfrm>
        </p:spPr>
        <p:txBody>
          <a:bodyPr>
            <a:normAutofit/>
          </a:bodyPr>
          <a:lstStyle/>
          <a:p>
            <a:r>
              <a:rPr lang="sr-Cyrl-RS" sz="2600" b="1" dirty="0" smtClean="0">
                <a:solidFill>
                  <a:schemeClr val="tx1"/>
                </a:solidFill>
              </a:rPr>
              <a:t>Студије случај-контрола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sr-Cyrl-RS" sz="2600" b="1" dirty="0" smtClean="0">
                <a:solidFill>
                  <a:schemeClr val="tx1"/>
                </a:solidFill>
              </a:rPr>
              <a:t>Случај- </a:t>
            </a:r>
            <a:r>
              <a:rPr lang="sr-Cyrl-RS" sz="2600" dirty="0" smtClean="0">
                <a:solidFill>
                  <a:schemeClr val="tx1"/>
                </a:solidFill>
              </a:rPr>
              <a:t>група испитаника са одређеним исходом (болест, нежењено дејство..)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sr-Cyrl-RS" sz="2600" b="1" dirty="0" smtClean="0">
                <a:solidFill>
                  <a:schemeClr val="tx1"/>
                </a:solidFill>
              </a:rPr>
              <a:t>Контрола- </a:t>
            </a:r>
            <a:r>
              <a:rPr lang="sr-Cyrl-RS" sz="2600" dirty="0" smtClean="0">
                <a:solidFill>
                  <a:schemeClr val="tx1"/>
                </a:solidFill>
              </a:rPr>
              <a:t>група испитаника без исхода ( без болести, без нежељеног дејства..)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sr-Cyrl-RS" sz="2600" dirty="0" smtClean="0">
                <a:solidFill>
                  <a:schemeClr val="tx1"/>
                </a:solidFill>
              </a:rPr>
              <a:t>Након идентификације испитаника за групу случајева и за групу контрола врши се анализирање разлике у узроцима тј. независним варијаблама ретроспетивно.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sr-Cyrl-RS" sz="2600" dirty="0" smtClean="0">
                <a:solidFill>
                  <a:schemeClr val="tx1"/>
                </a:solidFill>
              </a:rPr>
              <a:t>Однос случајева и контрола у испитиваном узорку би требало да буде минимум 1:2 а пожељно је да буду и виши 1:3; 1:4...</a:t>
            </a:r>
            <a:endParaRPr lang="sr-Latn-RS" sz="2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8070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61652"/>
    </mc:Choice>
    <mc:Fallback>
      <p:transition spd="slow" advTm="461652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8788" y="1412875"/>
            <a:ext cx="8216900" cy="2016125"/>
          </a:xfrm>
        </p:spPr>
        <p:txBody>
          <a:bodyPr>
            <a:normAutofit/>
          </a:bodyPr>
          <a:lstStyle/>
          <a:p>
            <a:r>
              <a:rPr lang="sr-Cyrl-CS" sz="2500" dirty="0" smtClean="0"/>
              <a:t/>
            </a:r>
            <a:br>
              <a:rPr lang="sr-Cyrl-CS" sz="2500" dirty="0" smtClean="0"/>
            </a:br>
            <a:r>
              <a:rPr lang="sr-Cyrl-CS" sz="2500" dirty="0" smtClean="0"/>
              <a:t/>
            </a:r>
            <a:br>
              <a:rPr lang="sr-Cyrl-CS" sz="2500" dirty="0" smtClean="0"/>
            </a:br>
            <a:endParaRPr lang="sr-Latn-CS" sz="2600" dirty="0">
              <a:solidFill>
                <a:srgbClr val="CC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412776"/>
            <a:ext cx="8569325" cy="5040560"/>
          </a:xfrm>
        </p:spPr>
        <p:txBody>
          <a:bodyPr>
            <a:normAutofit fontScale="77500" lnSpcReduction="20000"/>
          </a:bodyPr>
          <a:lstStyle/>
          <a:p>
            <a:r>
              <a:rPr lang="sr-Cyrl-RS" sz="2600" b="1" dirty="0">
                <a:solidFill>
                  <a:schemeClr val="tx1"/>
                </a:solidFill>
              </a:rPr>
              <a:t>Студије случај-контрола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sr-Cyrl-RS" sz="2600" b="1" dirty="0" smtClean="0">
                <a:solidFill>
                  <a:schemeClr val="tx1"/>
                </a:solidFill>
              </a:rPr>
              <a:t>Предности овог типа студије:</a:t>
            </a:r>
          </a:p>
          <a:p>
            <a:pPr marL="914400" lvl="1" indent="-457200" algn="l">
              <a:buFont typeface="Wingdings" panose="05000000000000000000" pitchFamily="2" charset="2"/>
              <a:buChar char="ü"/>
            </a:pPr>
            <a:r>
              <a:rPr lang="sr-Cyrl-RS" sz="2200" dirty="0" smtClean="0">
                <a:solidFill>
                  <a:schemeClr val="tx1"/>
                </a:solidFill>
              </a:rPr>
              <a:t>Могу се вршити анализе ретких догађаја (нпр. ретко нежељено дејство неког медикамента)</a:t>
            </a:r>
          </a:p>
          <a:p>
            <a:pPr marL="914400" lvl="1" indent="-457200" algn="l">
              <a:buFont typeface="Wingdings" panose="05000000000000000000" pitchFamily="2" charset="2"/>
              <a:buChar char="ü"/>
            </a:pPr>
            <a:r>
              <a:rPr lang="sr-Cyrl-RS" sz="2200" dirty="0" smtClean="0">
                <a:solidFill>
                  <a:schemeClr val="tx1"/>
                </a:solidFill>
              </a:rPr>
              <a:t>Пружају могућност истовремене детерминације утицаја више фактора на један исход</a:t>
            </a:r>
          </a:p>
          <a:p>
            <a:pPr marL="914400" lvl="1" indent="-457200" algn="l">
              <a:buFont typeface="Wingdings" panose="05000000000000000000" pitchFamily="2" charset="2"/>
              <a:buChar char="ü"/>
            </a:pPr>
            <a:r>
              <a:rPr lang="sr-Cyrl-RS" sz="2200" dirty="0" smtClean="0">
                <a:solidFill>
                  <a:schemeClr val="tx1"/>
                </a:solidFill>
              </a:rPr>
              <a:t>Пожељан тип истраживања за генерисање хипотеза</a:t>
            </a:r>
          </a:p>
          <a:p>
            <a:pPr lvl="1" algn="l"/>
            <a:endParaRPr lang="sr-Cyrl-RS" sz="22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r-Cyrl-RS" sz="2600" b="1" dirty="0" smtClean="0">
                <a:solidFill>
                  <a:schemeClr val="tx1"/>
                </a:solidFill>
              </a:rPr>
              <a:t>Недостаци ово типа студије:</a:t>
            </a:r>
          </a:p>
          <a:p>
            <a:pPr marL="914400" lvl="1" indent="-457200" algn="l">
              <a:buFont typeface="Wingdings" panose="05000000000000000000" pitchFamily="2" charset="2"/>
              <a:buChar char="ü"/>
            </a:pPr>
            <a:r>
              <a:rPr lang="sr-Cyrl-RS" sz="2200" dirty="0" smtClean="0">
                <a:solidFill>
                  <a:schemeClr val="tx1"/>
                </a:solidFill>
              </a:rPr>
              <a:t>Не могу дати податке ни о инциденцији нити о преваленцији одређеног исхода</a:t>
            </a:r>
          </a:p>
          <a:p>
            <a:pPr marL="914400" lvl="1" indent="-457200" algn="l">
              <a:buFont typeface="Wingdings" panose="05000000000000000000" pitchFamily="2" charset="2"/>
              <a:buChar char="ü"/>
            </a:pPr>
            <a:r>
              <a:rPr lang="sr-Cyrl-RS" sz="2200" dirty="0" smtClean="0">
                <a:solidFill>
                  <a:schemeClr val="tx1"/>
                </a:solidFill>
              </a:rPr>
              <a:t>Велика вероватноћа за настанак бијас-а</a:t>
            </a:r>
          </a:p>
          <a:p>
            <a:pPr marL="914400" lvl="1" indent="-457200" algn="l">
              <a:buFont typeface="Wingdings" panose="05000000000000000000" pitchFamily="2" charset="2"/>
              <a:buChar char="ü"/>
            </a:pPr>
            <a:r>
              <a:rPr lang="sr-Cyrl-RS" sz="2200" dirty="0" smtClean="0">
                <a:solidFill>
                  <a:schemeClr val="tx1"/>
                </a:solidFill>
              </a:rPr>
              <a:t>Неподесне за случајеве ретке изложености (нпр. лек са малим процентом прописивања)</a:t>
            </a:r>
          </a:p>
          <a:p>
            <a:pPr lvl="1" algn="l"/>
            <a:endParaRPr lang="sr-Cyrl-RS" sz="22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600" b="1" dirty="0" smtClean="0">
                <a:solidFill>
                  <a:schemeClr val="tx1"/>
                </a:solidFill>
              </a:rPr>
              <a:t>ODDS </a:t>
            </a:r>
            <a:r>
              <a:rPr lang="ru-RU" sz="2600" b="1" dirty="0">
                <a:solidFill>
                  <a:schemeClr val="tx1"/>
                </a:solidFill>
              </a:rPr>
              <a:t>RATIO-a (OR</a:t>
            </a:r>
            <a:r>
              <a:rPr lang="ru-RU" sz="2600" b="1" dirty="0" smtClean="0">
                <a:solidFill>
                  <a:schemeClr val="tx1"/>
                </a:solidFill>
              </a:rPr>
              <a:t>)</a:t>
            </a:r>
            <a:r>
              <a:rPr lang="ru-RU" sz="2600" dirty="0" smtClean="0">
                <a:solidFill>
                  <a:schemeClr val="tx1"/>
                </a:solidFill>
              </a:rPr>
              <a:t>- Количник шансе тј количник ризика путем којег се у студијама случај контрола изражава утицај </a:t>
            </a:r>
            <a:r>
              <a:rPr lang="ru-RU" sz="2600" dirty="0">
                <a:solidFill>
                  <a:schemeClr val="tx1"/>
                </a:solidFill>
              </a:rPr>
              <a:t>независних варијабли на исход </a:t>
            </a:r>
          </a:p>
          <a:p>
            <a:pPr lvl="1" algn="l"/>
            <a:r>
              <a:rPr lang="sr-Cyrl-RS" sz="2200" dirty="0" smtClean="0">
                <a:solidFill>
                  <a:schemeClr val="tx1"/>
                </a:solidFill>
              </a:rPr>
              <a:t>	</a:t>
            </a:r>
            <a:endParaRPr lang="sr-Cyrl-RS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1320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90587"/>
    </mc:Choice>
    <mc:Fallback>
      <p:transition spd="slow" advTm="290587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8788" y="1412875"/>
            <a:ext cx="8216900" cy="2016125"/>
          </a:xfrm>
        </p:spPr>
        <p:txBody>
          <a:bodyPr>
            <a:normAutofit/>
          </a:bodyPr>
          <a:lstStyle/>
          <a:p>
            <a:r>
              <a:rPr lang="sr-Cyrl-CS" sz="2500" dirty="0" smtClean="0"/>
              <a:t/>
            </a:r>
            <a:br>
              <a:rPr lang="sr-Cyrl-CS" sz="2500" dirty="0" smtClean="0"/>
            </a:br>
            <a:r>
              <a:rPr lang="sr-Cyrl-CS" sz="2500" dirty="0" smtClean="0"/>
              <a:t/>
            </a:r>
            <a:br>
              <a:rPr lang="sr-Cyrl-CS" sz="2500" dirty="0" smtClean="0"/>
            </a:br>
            <a:endParaRPr lang="sr-Latn-CS" sz="2600" dirty="0">
              <a:solidFill>
                <a:srgbClr val="CC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412776"/>
            <a:ext cx="8569325" cy="5040560"/>
          </a:xfrm>
        </p:spPr>
        <p:txBody>
          <a:bodyPr>
            <a:normAutofit fontScale="92500"/>
          </a:bodyPr>
          <a:lstStyle/>
          <a:p>
            <a:r>
              <a:rPr lang="sr-Cyrl-RS" sz="2600" b="1" dirty="0">
                <a:solidFill>
                  <a:schemeClr val="tx1"/>
                </a:solidFill>
              </a:rPr>
              <a:t>Студије случај-контрола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sr-Cyrl-RS" sz="2600" dirty="0" smtClean="0">
                <a:solidFill>
                  <a:schemeClr val="tx1"/>
                </a:solidFill>
              </a:rPr>
              <a:t>Приликом идентификовања испитаника за групу случајева неопходно је обезбедити репрезентативност случајева у односу на читаву популацију.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sr-Cyrl-RS" sz="2600" dirty="0" smtClean="0">
                <a:solidFill>
                  <a:schemeClr val="tx1"/>
                </a:solidFill>
              </a:rPr>
              <a:t>Репрензет</a:t>
            </a:r>
            <a:r>
              <a:rPr lang="sr-Latn-RS" sz="2600" dirty="0" smtClean="0">
                <a:solidFill>
                  <a:schemeClr val="tx1"/>
                </a:solidFill>
              </a:rPr>
              <a:t>a</a:t>
            </a:r>
            <a:r>
              <a:rPr lang="sr-Cyrl-RS" sz="2600" dirty="0" smtClean="0">
                <a:solidFill>
                  <a:schemeClr val="tx1"/>
                </a:solidFill>
              </a:rPr>
              <a:t>тивност се може обезбедити:</a:t>
            </a:r>
          </a:p>
          <a:p>
            <a:pPr marL="914400" lvl="1" indent="-457200" algn="l">
              <a:buFont typeface="Wingdings" panose="05000000000000000000" pitchFamily="2" charset="2"/>
              <a:buChar char="ü"/>
            </a:pPr>
            <a:r>
              <a:rPr lang="sr-Cyrl-RS" sz="2200" dirty="0" smtClean="0">
                <a:solidFill>
                  <a:schemeClr val="tx1"/>
                </a:solidFill>
              </a:rPr>
              <a:t>укључивањем свих случајева или</a:t>
            </a:r>
          </a:p>
          <a:p>
            <a:pPr marL="914400" lvl="1" indent="-457200" algn="l">
              <a:buFont typeface="Wingdings" panose="05000000000000000000" pitchFamily="2" charset="2"/>
              <a:buChar char="ü"/>
            </a:pPr>
            <a:r>
              <a:rPr lang="sr-Cyrl-RS" sz="2200" dirty="0" smtClean="0">
                <a:solidFill>
                  <a:schemeClr val="tx1"/>
                </a:solidFill>
              </a:rPr>
              <a:t>рандомизацијом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r-Cyrl-RS" sz="2600" dirty="0" smtClean="0">
                <a:solidFill>
                  <a:schemeClr val="tx1"/>
                </a:solidFill>
              </a:rPr>
              <a:t>Контролна група се бира из исте популације као и случајеви методом рандомизације најчешће.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r-Cyrl-RS" sz="2600" dirty="0" smtClean="0">
                <a:solidFill>
                  <a:schemeClr val="tx1"/>
                </a:solidFill>
              </a:rPr>
              <a:t>Контрола се бира независно од статуса изложености, за ову групу испитаника важе исти укључујући критеријуми као и за групу случајева али без присуства посматраног исхода.</a:t>
            </a:r>
            <a:endParaRPr lang="sr-Latn-RS" sz="2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93009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20949"/>
    </mc:Choice>
    <mc:Fallback>
      <p:transition spd="slow" advTm="120949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8788" y="1412875"/>
            <a:ext cx="8216900" cy="2016125"/>
          </a:xfrm>
        </p:spPr>
        <p:txBody>
          <a:bodyPr>
            <a:normAutofit/>
          </a:bodyPr>
          <a:lstStyle/>
          <a:p>
            <a:r>
              <a:rPr lang="sr-Cyrl-CS" sz="2500" dirty="0" smtClean="0"/>
              <a:t/>
            </a:r>
            <a:br>
              <a:rPr lang="sr-Cyrl-CS" sz="2500" dirty="0" smtClean="0"/>
            </a:br>
            <a:r>
              <a:rPr lang="sr-Cyrl-CS" sz="2500" dirty="0" smtClean="0"/>
              <a:t/>
            </a:r>
            <a:br>
              <a:rPr lang="sr-Cyrl-CS" sz="2500" dirty="0" smtClean="0"/>
            </a:br>
            <a:endParaRPr lang="sr-Latn-CS" sz="2600" dirty="0">
              <a:solidFill>
                <a:srgbClr val="CC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412776"/>
            <a:ext cx="8569325" cy="5040560"/>
          </a:xfrm>
        </p:spPr>
        <p:txBody>
          <a:bodyPr>
            <a:normAutofit/>
          </a:bodyPr>
          <a:lstStyle/>
          <a:p>
            <a:r>
              <a:rPr lang="sr-Cyrl-RS" sz="2600" b="1" dirty="0">
                <a:solidFill>
                  <a:schemeClr val="tx1"/>
                </a:solidFill>
              </a:rPr>
              <a:t>Студије </a:t>
            </a:r>
            <a:r>
              <a:rPr lang="sr-Cyrl-RS" sz="2600" b="1" dirty="0" smtClean="0">
                <a:solidFill>
                  <a:schemeClr val="tx1"/>
                </a:solidFill>
              </a:rPr>
              <a:t>случај-контрола</a:t>
            </a:r>
          </a:p>
          <a:p>
            <a:pPr algn="l"/>
            <a:endParaRPr lang="sr-Cyrl-RS" sz="2600" dirty="0" smtClean="0">
              <a:solidFill>
                <a:schemeClr val="tx1"/>
              </a:solidFill>
            </a:endParaRPr>
          </a:p>
          <a:p>
            <a:pPr algn="l"/>
            <a:r>
              <a:rPr lang="sr-Cyrl-RS" sz="2600" dirty="0" smtClean="0">
                <a:solidFill>
                  <a:schemeClr val="tx1"/>
                </a:solidFill>
              </a:rPr>
              <a:t>Препоруке за адекватно узорковање испитаника у студијама случај-контрола:</a:t>
            </a:r>
          </a:p>
          <a:p>
            <a:pPr algn="l"/>
            <a:endParaRPr lang="sr-Cyrl-RS" sz="26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sz="2600" dirty="0" smtClean="0">
                <a:solidFill>
                  <a:schemeClr val="tx1"/>
                </a:solidFill>
              </a:rPr>
              <a:t>узети </a:t>
            </a:r>
            <a:r>
              <a:rPr lang="ru-RU" sz="2600" dirty="0">
                <a:solidFill>
                  <a:schemeClr val="tx1"/>
                </a:solidFill>
              </a:rPr>
              <a:t>контроле из исте болнице или праксе где су нађени и случајеви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sz="2600" dirty="0">
                <a:solidFill>
                  <a:schemeClr val="tx1"/>
                </a:solidFill>
              </a:rPr>
              <a:t>мечовање случајева и контрола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sz="2600" dirty="0">
                <a:solidFill>
                  <a:schemeClr val="tx1"/>
                </a:solidFill>
              </a:rPr>
              <a:t>узорковање из регистара болести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sz="2600" dirty="0">
                <a:solidFill>
                  <a:schemeClr val="tx1"/>
                </a:solidFill>
              </a:rPr>
              <a:t>коришћење две или више контролних група, које су изабране на различите начине</a:t>
            </a:r>
          </a:p>
          <a:p>
            <a:pPr algn="l"/>
            <a:endParaRPr lang="sr-Cyrl-RS" sz="2600" b="1" dirty="0" smtClean="0">
              <a:solidFill>
                <a:schemeClr val="tx1"/>
              </a:solidFill>
            </a:endParaRPr>
          </a:p>
          <a:p>
            <a:pPr algn="l"/>
            <a:endParaRPr lang="sr-Latn-RS" sz="2600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8144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7229"/>
    </mc:Choice>
    <mc:Fallback>
      <p:transition spd="slow" advTm="87229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8788" y="1412875"/>
            <a:ext cx="8216900" cy="2016125"/>
          </a:xfrm>
        </p:spPr>
        <p:txBody>
          <a:bodyPr>
            <a:normAutofit/>
          </a:bodyPr>
          <a:lstStyle/>
          <a:p>
            <a:r>
              <a:rPr lang="sr-Cyrl-CS" sz="2500" dirty="0" smtClean="0"/>
              <a:t/>
            </a:r>
            <a:br>
              <a:rPr lang="sr-Cyrl-CS" sz="2500" dirty="0" smtClean="0"/>
            </a:br>
            <a:r>
              <a:rPr lang="sr-Cyrl-CS" sz="2500" dirty="0" smtClean="0"/>
              <a:t/>
            </a:r>
            <a:br>
              <a:rPr lang="sr-Cyrl-CS" sz="2500" dirty="0" smtClean="0"/>
            </a:br>
            <a:endParaRPr lang="sr-Latn-CS" sz="2600" dirty="0">
              <a:solidFill>
                <a:srgbClr val="CC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412776"/>
            <a:ext cx="8569325" cy="5040560"/>
          </a:xfrm>
        </p:spPr>
        <p:txBody>
          <a:bodyPr>
            <a:normAutofit/>
          </a:bodyPr>
          <a:lstStyle/>
          <a:p>
            <a:r>
              <a:rPr lang="sr-Cyrl-RS" sz="2600" b="1" dirty="0" smtClean="0">
                <a:solidFill>
                  <a:schemeClr val="tx1"/>
                </a:solidFill>
              </a:rPr>
              <a:t>Студије случај-контрола</a:t>
            </a:r>
          </a:p>
          <a:p>
            <a:r>
              <a:rPr lang="sr-Cyrl-CS" altLang="en-US" sz="2800" dirty="0">
                <a:solidFill>
                  <a:schemeClr val="tx1"/>
                </a:solidFill>
              </a:rPr>
              <a:t>Интерпретација </a:t>
            </a:r>
            <a:r>
              <a:rPr lang="sr-Cyrl-CS" altLang="en-US" sz="2800" dirty="0" smtClean="0">
                <a:solidFill>
                  <a:schemeClr val="tx1"/>
                </a:solidFill>
              </a:rPr>
              <a:t>резултата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2600" dirty="0">
                <a:solidFill>
                  <a:schemeClr val="tx1"/>
                </a:solidFill>
              </a:rPr>
              <a:t>Шанса, могућност (Odds)</a:t>
            </a:r>
          </a:p>
          <a:p>
            <a:pPr algn="l"/>
            <a:r>
              <a:rPr lang="ru-RU" sz="2600" dirty="0">
                <a:solidFill>
                  <a:schemeClr val="tx1"/>
                </a:solidFill>
              </a:rPr>
              <a:t>Вероватноћа да ће доћи до догађаја од интереса (случај) у односу на вероватноћу да до тог догађаја не дође (без случаја)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2600" dirty="0">
                <a:solidFill>
                  <a:schemeClr val="tx1"/>
                </a:solidFill>
              </a:rPr>
              <a:t>Количник шансе (Odds Ratio-OR)</a:t>
            </a:r>
          </a:p>
          <a:p>
            <a:pPr algn="l"/>
            <a:r>
              <a:rPr lang="ru-RU" sz="2600" dirty="0">
                <a:solidFill>
                  <a:schemeClr val="tx1"/>
                </a:solidFill>
              </a:rPr>
              <a:t>Синоними: унакрсни однос, однос унакрсних производа</a:t>
            </a:r>
          </a:p>
          <a:p>
            <a:pPr algn="l"/>
            <a:r>
              <a:rPr lang="ru-RU" sz="2600" dirty="0">
                <a:solidFill>
                  <a:schemeClr val="tx1"/>
                </a:solidFill>
              </a:rPr>
              <a:t>Количник броја особа са посматраном појавом у односу на особе без те појаве у посматраној (експерименталној) групи у односу на исти такав количник у контроли</a:t>
            </a:r>
            <a:endParaRPr lang="sr-Cyrl-RS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8884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62833"/>
    </mc:Choice>
    <mc:Fallback>
      <p:transition spd="slow" advTm="162833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3053</TotalTime>
  <Words>998</Words>
  <Application>Microsoft Office PowerPoint</Application>
  <PresentationFormat>On-screen Show (4:3)</PresentationFormat>
  <Paragraphs>126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  ИНТЕГРИСАНЕ АКАДЕМСКЕ СТУДИЈЕ ФАРМАЦИЈЕ  Фармакоепидемиологија  Предавање 6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Verzija za sajt fakulteta</dc:title>
  <dc:subject>Klinicki farmakolog</dc:subject>
  <dc:creator>Marko</dc:creator>
  <cp:lastModifiedBy>Windows User</cp:lastModifiedBy>
  <cp:revision>671</cp:revision>
  <dcterms:created xsi:type="dcterms:W3CDTF">2012-03-05T11:20:01Z</dcterms:created>
  <dcterms:modified xsi:type="dcterms:W3CDTF">2020-09-27T16:16:35Z</dcterms:modified>
</cp:coreProperties>
</file>